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78" r:id="rId7"/>
    <p:sldId id="258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0655" autoAdjust="0"/>
  </p:normalViewPr>
  <p:slideViewPr>
    <p:cSldViewPr snapToGrid="0">
      <p:cViewPr varScale="1">
        <p:scale>
          <a:sx n="92" d="100"/>
          <a:sy n="92" d="100"/>
        </p:scale>
        <p:origin x="1308" y="30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AFB8-115D-2394-C1ED-6024EEA60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EBA35-460A-D863-DF31-823D64C69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00B1B-B816-9910-7E39-4F7BA57E6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B5796-22E0-176B-8C9F-7E3F76E33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0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B6574-EC45-2735-A410-2B9A3E038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9689CC-9F1D-FAD7-9723-8B3424EB9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840F0-F70F-4FE4-87B5-8209C0A9E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A34D6-9207-FAAA-8CC4-4D8701E4A2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01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D5538-56CE-FBD6-9F42-43E4CAF1A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F8C6E-30B8-AE88-9FC1-4706D4ED4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576A0-4956-098B-6885-32D9C012C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8B568-09C2-B130-4901-335E88F38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9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phill86037@uat.ed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8491" y="638545"/>
            <a:ext cx="4436918" cy="3200400"/>
          </a:xfrm>
        </p:spPr>
        <p:txBody>
          <a:bodyPr anchor="ctr"/>
          <a:lstStyle/>
          <a:p>
            <a:r>
              <a:rPr lang="en-US" dirty="0"/>
              <a:t>Harnessing FinBERT as a Market Sentiment Signal for Meta-Model Predictions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2CCF2-A520-B1A3-C7A3-4F9784CCBA8B}"/>
              </a:ext>
            </a:extLst>
          </p:cNvPr>
          <p:cNvSpPr txBox="1"/>
          <p:nvPr/>
        </p:nvSpPr>
        <p:spPr>
          <a:xfrm>
            <a:off x="7668491" y="4031672"/>
            <a:ext cx="3938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Integrating FinBERT-Derived Sentiment into Meta-Model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EE5B2-261A-498B-43B6-0B39DABC9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438E964-A959-A668-7500-947598E1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26" y="77811"/>
            <a:ext cx="6059108" cy="54782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Advantages of Adding the Signal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EA10972-E35D-BCFD-1C59-8E30FFE02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7934" y="2811267"/>
            <a:ext cx="5929500" cy="264396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Improves prediction robustness during sentiment-driven volatility.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Captures qualitative market drivers that numeric models ignore.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Can improve responsiveness to sudden news events.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Helps meta-model learn context-dependent weighting of base models.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13E3E2-97F0-F284-D776-B1D87FAB6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Content Placeholder 3" descr="A diagram of a business model&#10;&#10;AI-generated content may be incorrect.">
            <a:extLst>
              <a:ext uri="{FF2B5EF4-FFF2-40B4-BE49-F238E27FC236}">
                <a16:creationId xmlns:a16="http://schemas.microsoft.com/office/drawing/2014/main" id="{DABD062B-2443-74D5-932A-6306184D67D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909530" y="1200150"/>
            <a:ext cx="4457700" cy="4457700"/>
          </a:xfrm>
        </p:spPr>
      </p:pic>
    </p:spTree>
    <p:extLst>
      <p:ext uri="{BB962C8B-B14F-4D97-AF65-F5344CB8AC3E}">
        <p14:creationId xmlns:p14="http://schemas.microsoft.com/office/powerpoint/2010/main" val="90169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D3D3A-8056-808B-D808-E5ED0F85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1DADD-BBA1-A4D2-9884-73E0D235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822" y="136525"/>
            <a:ext cx="3432705" cy="365124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Workflow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515B14-8C53-5557-1019-54D7CD2F716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619464" y="1589809"/>
            <a:ext cx="3239036" cy="38862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Input: Price/volume history + news headlines.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Base models: Sequential models output price predictions.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Sentiment extractor: FinBERT outputs confidence score.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Meta-model: Ridge regressor learns weighted combination using both inputs.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3DF01-D416-AC9D-D11B-251855C6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diagram of a business model&#10;&#10;AI-generated content may be incorrect.">
            <a:extLst>
              <a:ext uri="{FF2B5EF4-FFF2-40B4-BE49-F238E27FC236}">
                <a16:creationId xmlns:a16="http://schemas.microsoft.com/office/drawing/2014/main" id="{97A5E42C-A4C6-C217-52BF-51064F99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746" y="467591"/>
            <a:ext cx="4672446" cy="59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1A224-CA86-1391-83B3-38CF33C2F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3A4F-F3E0-47AA-DDE7-14C6AA8F3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78" y="0"/>
            <a:ext cx="3077440" cy="62345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5F5E2-4EB2-6175-41A5-75EA5BBDF31B}"/>
              </a:ext>
            </a:extLst>
          </p:cNvPr>
          <p:cNvSpPr txBox="1"/>
          <p:nvPr/>
        </p:nvSpPr>
        <p:spPr>
          <a:xfrm>
            <a:off x="313461" y="2976086"/>
            <a:ext cx="41754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Transformers (FinBERT) bring unstructured text into structured prediction workflows.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Sentiment confidence score is a valuable exogenous predictor.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Integration into meta-model can boost accuracy, especially in news-sensitive markets.</a:t>
            </a:r>
          </a:p>
        </p:txBody>
      </p:sp>
      <p:pic>
        <p:nvPicPr>
          <p:cNvPr id="5" name="Picture 4" descr="A black and white icons">
            <a:extLst>
              <a:ext uri="{FF2B5EF4-FFF2-40B4-BE49-F238E27FC236}">
                <a16:creationId xmlns:a16="http://schemas.microsoft.com/office/drawing/2014/main" id="{449AE8F7-6C85-6C71-3A08-06329687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794" y="623454"/>
            <a:ext cx="5167745" cy="51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1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1073" y="237774"/>
            <a:ext cx="2746664" cy="65704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8891" y="2194647"/>
            <a:ext cx="3723409" cy="314628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Patrick Hill</a:t>
            </a: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  <a:hlinkClick r:id="rId3"/>
              </a:rPr>
              <a:t>phill86037@uat.edu</a:t>
            </a:r>
            <a:endParaRPr lang="en-US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August 13, 2025</a:t>
            </a:r>
          </a:p>
          <a:p>
            <a:pPr lvl="0">
              <a:defRPr/>
            </a:pPr>
            <a:endParaRPr lang="en-US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Note: Illustrations were created by ChatGPT 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AEF5B-6989-0E13-6B93-81BC87057FAE}"/>
              </a:ext>
            </a:extLst>
          </p:cNvPr>
          <p:cNvSpPr txBox="1"/>
          <p:nvPr/>
        </p:nvSpPr>
        <p:spPr>
          <a:xfrm>
            <a:off x="7083012" y="345794"/>
            <a:ext cx="499283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References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Araci, D. (2019). FinBERT: Financial sentiment analysis with pre-trained language models. arXiv preprint arXiv:1908.10063.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Paszke, A., Gross, S., Massa, F., Lerer, A., Bradbury, J., Chanan, G., … Chintala, S. (2019). PyTorch: An imperative style, high-performance deep learning library. Advances in Neural Information Processing Systems, 32, 8024–8035.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Tetlock, P. C. (2007). Giving content to investor sentiment: The role of media in the stock market. The Journal of Finance, 62(3), 1139–1168.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Vaswani, A., Shazeer, N., Parmar, N., Uszkoreit, J., Jones, L., Gomez, A. N., … Polosukhin, I. (2017). Attention is all you need. Advances in Neural Information Processing Systems, 30.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Zhou, Z. H. (2012). Ensemble methods: Foundations and algorithms. CRC Press.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5" y="145473"/>
            <a:ext cx="2895600" cy="50681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91" y="1558636"/>
            <a:ext cx="2895600" cy="361603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Ensemble models can improve predictive accuracy (Zhou, 2012).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Base models often miss external context such as market sentiment.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FinBERT sentiment scores can serve as exogenous predictors.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0696" y="135083"/>
            <a:ext cx="6142759" cy="623454"/>
          </a:xfrm>
        </p:spPr>
        <p:txBody>
          <a:bodyPr/>
          <a:lstStyle/>
          <a:p>
            <a:r>
              <a:rPr lang="en-US" dirty="0"/>
              <a:t>Transformers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299EC-F25D-8BCC-66DF-526F8FE6B9FA}"/>
              </a:ext>
            </a:extLst>
          </p:cNvPr>
          <p:cNvSpPr txBox="1"/>
          <p:nvPr/>
        </p:nvSpPr>
        <p:spPr>
          <a:xfrm>
            <a:off x="313461" y="2976086"/>
            <a:ext cx="41754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Transformer architecture introduced by Vaswani et al. (2017).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Relies on self-attention to capture long-range dependencies.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Parallelizable → efficient for NLP tasks.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Pretrained models can be fine-tuned for domain-specific applications.</a:t>
            </a:r>
          </a:p>
        </p:txBody>
      </p:sp>
      <p:pic>
        <p:nvPicPr>
          <p:cNvPr id="6" name="Picture 5" descr="A diagram of a brain and gears&#10;&#10;AI-generated content may be incorrect.">
            <a:extLst>
              <a:ext uri="{FF2B5EF4-FFF2-40B4-BE49-F238E27FC236}">
                <a16:creationId xmlns:a16="http://schemas.microsoft.com/office/drawing/2014/main" id="{82B89B79-3ABB-FED5-BE8F-2B8FFEFF1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675" y="1094508"/>
            <a:ext cx="5108864" cy="51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937" y="136526"/>
            <a:ext cx="4974572" cy="602301"/>
          </a:xfrm>
        </p:spPr>
        <p:txBody>
          <a:bodyPr>
            <a:normAutofit fontScale="90000"/>
          </a:bodyPr>
          <a:lstStyle/>
          <a:p>
            <a:r>
              <a:rPr lang="en-US" dirty="0"/>
              <a:t>PyTorch for 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83469" y="1683327"/>
            <a:ext cx="5090567" cy="2930236"/>
          </a:xfrm>
        </p:spPr>
        <p:txBody>
          <a:bodyPr>
            <a:normAutofit/>
          </a:bodyPr>
          <a:lstStyle/>
          <a:p>
            <a:r>
              <a:rPr lang="en-US" dirty="0"/>
              <a:t>PyTorch for Deep Learning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dirty="0"/>
              <a:t>Open-source deep learning framework (Paszke et al., 2019).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dirty="0"/>
              <a:t>Dynamic computation graph → flexible for research.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dirty="0"/>
              <a:t>Strong integration with Hugging Face Transformers library.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dirty="0"/>
              <a:t>GPU acceleration for training and inference.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A diagram of a computer">
            <a:extLst>
              <a:ext uri="{FF2B5EF4-FFF2-40B4-BE49-F238E27FC236}">
                <a16:creationId xmlns:a16="http://schemas.microsoft.com/office/drawing/2014/main" id="{72ACBCE0-5A9B-2F65-E11C-ADBB795F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8" y="1182830"/>
            <a:ext cx="4492339" cy="44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9800" y="136526"/>
            <a:ext cx="3467100" cy="541803"/>
          </a:xfrm>
        </p:spPr>
        <p:txBody>
          <a:bodyPr/>
          <a:lstStyle/>
          <a:p>
            <a:r>
              <a:rPr lang="en-US" dirty="0"/>
              <a:t>What is FinBERT?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52374" y="2000250"/>
            <a:ext cx="4102954" cy="28575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model based on BERT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Fine-tuned for financial text sentiment analysis (Araci, 2019).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Classifies sentiment as positive, negative, or neutral.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on financial reports, news, and market commentary.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Content Placeholder 10" descr="A group of icons with a chart and a book">
            <a:extLst>
              <a:ext uri="{FF2B5EF4-FFF2-40B4-BE49-F238E27FC236}">
                <a16:creationId xmlns:a16="http://schemas.microsoft.com/office/drawing/2014/main" id="{389723E1-F29F-AA15-9ED2-EBD724CD4FC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808499" y="1235580"/>
            <a:ext cx="4386840" cy="4386840"/>
          </a:xfr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3" y="150517"/>
            <a:ext cx="4519352" cy="816567"/>
          </a:xfrm>
        </p:spPr>
        <p:txBody>
          <a:bodyPr>
            <a:normAutofit fontScale="90000"/>
          </a:bodyPr>
          <a:lstStyle/>
          <a:p>
            <a:r>
              <a:rPr lang="en-US" dirty="0"/>
              <a:t>Market Sentiment as an Exogenous Variable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38102" y="1418359"/>
            <a:ext cx="3231573" cy="4021281"/>
          </a:xfrm>
        </p:spPr>
        <p:txBody>
          <a:bodyPr>
            <a:normAutofit fontScale="925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Exogenous variables = predictors external to model’s endogenous features.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Captures information unavailable in historical numerical features.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Financial sentiment influences price movement (Tetlock, 2007).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Adding this to meta-model augments base models’ limited feature set.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Content Placeholder 9" descr="A diagram of a diagram of a document">
            <a:extLst>
              <a:ext uri="{FF2B5EF4-FFF2-40B4-BE49-F238E27FC236}">
                <a16:creationId xmlns:a16="http://schemas.microsoft.com/office/drawing/2014/main" id="{A4BC4B20-58C9-C15A-E74D-81C3B447A0C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5197151" y="1047714"/>
            <a:ext cx="4762572" cy="4762572"/>
          </a:xfr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119" y="136526"/>
            <a:ext cx="6788726" cy="579005"/>
          </a:xfrm>
        </p:spPr>
        <p:txBody>
          <a:bodyPr>
            <a:normAutofit/>
          </a:bodyPr>
          <a:lstStyle/>
          <a:p>
            <a:r>
              <a:rPr lang="en-US" dirty="0"/>
              <a:t>Why Base Models Don’t See This Signal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619464" y="2253383"/>
            <a:ext cx="3247662" cy="235123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Base models trained solely on price, volume, and technical indicators.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Lack textual or event-driven inputs.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Cannot infer sentiment shifts from purely numeric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diagram and graph with arrows">
            <a:extLst>
              <a:ext uri="{FF2B5EF4-FFF2-40B4-BE49-F238E27FC236}">
                <a16:creationId xmlns:a16="http://schemas.microsoft.com/office/drawing/2014/main" id="{24E8F874-70EA-1B3A-B993-991560B1C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16" y="1026448"/>
            <a:ext cx="5018984" cy="50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26" y="160939"/>
            <a:ext cx="6463146" cy="547823"/>
          </a:xfrm>
        </p:spPr>
        <p:txBody>
          <a:bodyPr anchor="b"/>
          <a:lstStyle/>
          <a:p>
            <a:r>
              <a:rPr lang="en-US" dirty="0"/>
              <a:t>FinBERT Output and Confidence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864" y="2499539"/>
            <a:ext cx="5655070" cy="264396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FinBERT outputs: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Sentiment label.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Probability scores for each sentiment class.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Probability score of predicted class = confidence signal.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This score can be added as a numeric feature in meta-model input.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Content Placeholder 10" descr="A diagram of a diagram with a thumbs up and a thumbs up sign">
            <a:extLst>
              <a:ext uri="{FF2B5EF4-FFF2-40B4-BE49-F238E27FC236}">
                <a16:creationId xmlns:a16="http://schemas.microsoft.com/office/drawing/2014/main" id="{2C429BC2-A901-A3E2-C9D2-06D650F03D9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7292830" y="2306783"/>
            <a:ext cx="3620654" cy="3620654"/>
          </a:xfr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572" y="136526"/>
            <a:ext cx="9635837" cy="546504"/>
          </a:xfrm>
        </p:spPr>
        <p:txBody>
          <a:bodyPr anchor="b"/>
          <a:lstStyle/>
          <a:p>
            <a:r>
              <a:rPr lang="en-US" dirty="0"/>
              <a:t>Integrating Confidence Signal into Meta-Model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33438-3063-0367-3C10-63541C2CBEF3}"/>
              </a:ext>
            </a:extLst>
          </p:cNvPr>
          <p:cNvSpPr txBox="1"/>
          <p:nvPr/>
        </p:nvSpPr>
        <p:spPr>
          <a:xfrm>
            <a:off x="314325" y="1093693"/>
            <a:ext cx="81750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1: Generate base model predictions (e.g., TensorFlow Sequential models).</a:t>
            </a:r>
          </a:p>
          <a:p>
            <a:r>
              <a:rPr lang="en-US" dirty="0"/>
              <a:t>Step 2: Use FinBERT to score same-day financial news or market headlines.</a:t>
            </a:r>
          </a:p>
          <a:p>
            <a:r>
              <a:rPr lang="en-US" dirty="0"/>
              <a:t>Step 3: Extract predicted sentiment probability → append as extra feature.</a:t>
            </a:r>
          </a:p>
          <a:p>
            <a:r>
              <a:rPr lang="en-US" dirty="0"/>
              <a:t>Step 4: Ridge regressor (or other meta-model) trains on both: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Base model predictions.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Sentiment confidence signal.</a:t>
            </a:r>
          </a:p>
        </p:txBody>
      </p:sp>
      <p:pic>
        <p:nvPicPr>
          <p:cNvPr id="9" name="Picture 8" descr="A diagram of steps and steps">
            <a:extLst>
              <a:ext uri="{FF2B5EF4-FFF2-40B4-BE49-F238E27FC236}">
                <a16:creationId xmlns:a16="http://schemas.microsoft.com/office/drawing/2014/main" id="{9B164CA7-A2BF-9FCD-1F7B-FB25E5064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41" y="2544040"/>
            <a:ext cx="5718464" cy="38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{CC7DF079-D2F2-4F25-8C58-5089FA349882}TF7521aafa-c748-4c40-a498-ba511be234dc5b1b6097_win32-5039330bb2f3</Template>
  <TotalTime>136</TotalTime>
  <Words>695</Words>
  <Application>Microsoft Office PowerPoint</Application>
  <PresentationFormat>Widescreen</PresentationFormat>
  <Paragraphs>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Tenorite</vt:lpstr>
      <vt:lpstr>Wingdings</vt:lpstr>
      <vt:lpstr>Custom</vt:lpstr>
      <vt:lpstr>Harnessing FinBERT as a Market Sentiment Signal for Meta-Model Predictions</vt:lpstr>
      <vt:lpstr>Introduction</vt:lpstr>
      <vt:lpstr>Transformers Overview</vt:lpstr>
      <vt:lpstr>PyTorch for Deep Learning</vt:lpstr>
      <vt:lpstr>What is FinBERT?</vt:lpstr>
      <vt:lpstr>Market Sentiment as an Exogenous Variable</vt:lpstr>
      <vt:lpstr>Why Base Models Don’t See This Signal</vt:lpstr>
      <vt:lpstr>FinBERT Output and Confidence</vt:lpstr>
      <vt:lpstr>Integrating Confidence Signal into Meta-Model</vt:lpstr>
      <vt:lpstr>Advantages of Adding the Signal</vt:lpstr>
      <vt:lpstr>Example Workflow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Patrick Hill</dc:creator>
  <cp:lastModifiedBy>Patrick Hill</cp:lastModifiedBy>
  <cp:revision>12</cp:revision>
  <dcterms:created xsi:type="dcterms:W3CDTF">2025-08-14T05:48:46Z</dcterms:created>
  <dcterms:modified xsi:type="dcterms:W3CDTF">2025-08-17T01:36:43Z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